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62" r:id="rId5"/>
    <p:sldId id="264" r:id="rId6"/>
    <p:sldId id="265" r:id="rId7"/>
    <p:sldId id="263" r:id="rId8"/>
    <p:sldId id="280" r:id="rId9"/>
    <p:sldId id="281" r:id="rId10"/>
    <p:sldId id="282" r:id="rId11"/>
    <p:sldId id="283" r:id="rId12"/>
    <p:sldId id="284" r:id="rId13"/>
    <p:sldId id="266" r:id="rId14"/>
    <p:sldId id="267" r:id="rId15"/>
    <p:sldId id="258" r:id="rId16"/>
    <p:sldId id="259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77" r:id="rId27"/>
    <p:sldId id="278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7FB02-5D6C-41DC-8F29-2D84E2F8A964}" v="1" dt="2022-12-20T09:48:14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6021" autoAdjust="0"/>
  </p:normalViewPr>
  <p:slideViewPr>
    <p:cSldViewPr snapToGrid="0">
      <p:cViewPr varScale="1">
        <p:scale>
          <a:sx n="132" d="100"/>
          <a:sy n="132" d="100"/>
        </p:scale>
        <p:origin x="156" y="5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Zielinski" userId="d5c7bb8c-2ef3-45c1-b942-424604992d56" providerId="ADAL" clId="{C607FB02-5D6C-41DC-8F29-2D84E2F8A964}"/>
    <pc:docChg chg="custSel modSld">
      <pc:chgData name="Tomasz Zielinski" userId="d5c7bb8c-2ef3-45c1-b942-424604992d56" providerId="ADAL" clId="{C607FB02-5D6C-41DC-8F29-2D84E2F8A964}" dt="2022-12-20T09:48:14.126" v="1"/>
      <pc:docMkLst>
        <pc:docMk/>
      </pc:docMkLst>
      <pc:sldChg chg="addSp delSp modSp mod">
        <pc:chgData name="Tomasz Zielinski" userId="d5c7bb8c-2ef3-45c1-b942-424604992d56" providerId="ADAL" clId="{C607FB02-5D6C-41DC-8F29-2D84E2F8A964}" dt="2022-12-20T09:48:14.126" v="1"/>
        <pc:sldMkLst>
          <pc:docMk/>
          <pc:sldMk cId="2056280142" sldId="282"/>
        </pc:sldMkLst>
        <pc:picChg chg="add mod">
          <ac:chgData name="Tomasz Zielinski" userId="d5c7bb8c-2ef3-45c1-b942-424604992d56" providerId="ADAL" clId="{C607FB02-5D6C-41DC-8F29-2D84E2F8A964}" dt="2022-12-20T09:48:14.126" v="1"/>
          <ac:picMkLst>
            <pc:docMk/>
            <pc:sldMk cId="2056280142" sldId="282"/>
            <ac:picMk id="4" creationId="{00987619-96D4-A25B-3130-BCC3F31E679D}"/>
          </ac:picMkLst>
        </pc:picChg>
        <pc:picChg chg="del">
          <ac:chgData name="Tomasz Zielinski" userId="d5c7bb8c-2ef3-45c1-b942-424604992d56" providerId="ADAL" clId="{C607FB02-5D6C-41DC-8F29-2D84E2F8A964}" dt="2022-12-20T09:48:13.209" v="0" actId="478"/>
          <ac:picMkLst>
            <pc:docMk/>
            <pc:sldMk cId="2056280142" sldId="282"/>
            <ac:picMk id="7" creationId="{EF48B542-D926-429F-B4A1-391E8A5A49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4AFAA-5545-4348-866E-082827204B28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B44E-D000-426C-9F9B-769AE7CC1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6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Wellcome</a:t>
            </a:r>
            <a:r>
              <a:rPr lang="en-US" dirty="0"/>
              <a:t> example: https://wellcome.ac.uk/news/how-we-judge-research-outputs-when-making-funding-decisions</a:t>
            </a:r>
          </a:p>
          <a:p>
            <a:r>
              <a:rPr lang="en-US" dirty="0"/>
              <a:t>Cancer Research</a:t>
            </a:r>
            <a:r>
              <a:rPr lang="en-US" baseline="0" dirty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Colin and Chris Weir are a Scottish couple who won</a:t>
            </a:r>
            <a:r>
              <a:rPr lang="en-GB" baseline="0"/>
              <a:t> a life-changing sum of money in the national lottery. Would your postdoc come back into work if they hit the jackpot?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FB44E-D000-426C-9F9B-769AE7CC186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2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22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4992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81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63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17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6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15/01/2024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fdora.org/resource/dora-slide-presentations/" TargetMode="External"/><Relationship Id="rId3" Type="http://schemas.openxmlformats.org/officeDocument/2006/relationships/hyperlink" Target="https://unsplash.com/photos/nwLTVwb7DbU" TargetMode="External"/><Relationship Id="rId7" Type="http://schemas.openxmlformats.org/officeDocument/2006/relationships/hyperlink" Target="https://unsplash.com/photos/6ZR-f5bkrGE" TargetMode="External"/><Relationship Id="rId2" Type="http://schemas.openxmlformats.org/officeDocument/2006/relationships/hyperlink" Target="https://www.fosteropenscience.eu/content/what-open-science-introdu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/index.php?curid=58432969" TargetMode="External"/><Relationship Id="rId5" Type="http://schemas.openxmlformats.org/officeDocument/2006/relationships/hyperlink" Target="https://unsplash.com/photos/7PMGUqYQpYc" TargetMode="External"/><Relationship Id="rId4" Type="http://schemas.openxmlformats.org/officeDocument/2006/relationships/hyperlink" Target="https://unsplash.com/photos/5Zg64OwXJg8" TargetMode="External"/><Relationship Id="rId9" Type="http://schemas.openxmlformats.org/officeDocument/2006/relationships/hyperlink" Target="https://edcarp.github.io/Ed-DaSH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FAIR for leaders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D6036-BCDA-4EC7-9653-F205FE226493}"/>
              </a:ext>
            </a:extLst>
          </p:cNvPr>
          <p:cNvSpPr txBox="1"/>
          <p:nvPr/>
        </p:nvSpPr>
        <p:spPr>
          <a:xfrm>
            <a:off x="1092764" y="5835907"/>
            <a:ext cx="699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942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/>
              <a:t>Unpublished/negative results</a:t>
            </a:r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4" name="Graphic 6" descr="Questionnaire">
            <a:extLst>
              <a:ext uri="{FF2B5EF4-FFF2-40B4-BE49-F238E27FC236}">
                <a16:creationId xmlns:a16="http://schemas.microsoft.com/office/drawing/2014/main" id="{00987619-96D4-A25B-3130-BCC3F31E6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r>
              <a:rPr lang="en-GB" sz="2400" dirty="0"/>
              <a:t>UK REF2021 required OA publications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546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6093542" cy="411693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“carrots”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get extra value from your work</a:t>
            </a:r>
            <a:br>
              <a:rPr lang="en-GB" sz="2400" dirty="0"/>
            </a:br>
            <a:r>
              <a:rPr lang="en-GB" sz="2400" dirty="0"/>
              <a:t>(e.g. collaborators, reuse)</a:t>
            </a:r>
          </a:p>
          <a:p>
            <a:pPr marL="0" indent="0">
              <a:buNone/>
            </a:pPr>
            <a:r>
              <a:rPr lang="en-GB" sz="2400" dirty="0"/>
              <a:t>• save own time (reproducibility but also communication overhead)  </a:t>
            </a:r>
          </a:p>
          <a:p>
            <a:pPr marL="0" indent="0">
              <a:buNone/>
            </a:pPr>
            <a:r>
              <a:rPr lang="en-GB" sz="2400" dirty="0"/>
              <a:t>• build reputation and presence in the science community </a:t>
            </a:r>
          </a:p>
          <a:p>
            <a:pPr marL="0" indent="0">
              <a:buNone/>
            </a:pPr>
            <a:r>
              <a:rPr lang="en-GB" sz="2400" dirty="0"/>
              <a:t>• evidence of your scientific rigour and work ethic.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075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</a:t>
            </a:r>
            <a:r>
              <a:rPr lang="pl-PL" sz="3600" dirty="0"/>
              <a:t> 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 </a:t>
            </a:r>
            <a:r>
              <a:rPr lang="pl-PL" sz="3600" dirty="0"/>
              <a:t>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££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4069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standard research operations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541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Why you should know it</a:t>
            </a:r>
          </a:p>
        </p:txBody>
      </p:sp>
    </p:spTree>
    <p:extLst>
      <p:ext uri="{BB962C8B-B14F-4D97-AF65-F5344CB8AC3E}">
        <p14:creationId xmlns:p14="http://schemas.microsoft.com/office/powerpoint/2010/main" val="372200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Google Drive\work\OCM\de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23" y="472148"/>
            <a:ext cx="3569549" cy="30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57088"/>
            <a:ext cx="11072446" cy="1325563"/>
          </a:xfrm>
        </p:spPr>
        <p:txBody>
          <a:bodyPr/>
          <a:lstStyle/>
          <a:p>
            <a:r>
              <a:rPr lang="en-GB" dirty="0"/>
              <a:t>Power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6" name="Picture 2" descr="D:\Google Drive\work\OCM\at gu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" y="1801342"/>
            <a:ext cx="2960148" cy="30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80" y="389188"/>
            <a:ext cx="4600800" cy="306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71" y="609757"/>
            <a:ext cx="4601456" cy="306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66" y="2996217"/>
            <a:ext cx="3633706" cy="3575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33504" r="22763" b="2564"/>
          <a:stretch/>
        </p:blipFill>
        <p:spPr>
          <a:xfrm>
            <a:off x="6716720" y="3378373"/>
            <a:ext cx="4443548" cy="31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661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2, 3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64547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for your minions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Why you should know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3" y="1690688"/>
            <a:ext cx="7221416" cy="4782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4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18247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pl-PL" sz="4000" dirty="0"/>
              <a:t>Better research by better sharing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5953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/>
              <a:t>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Declaration on Research 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</a:p>
          <a:p>
            <a:r>
              <a:rPr lang="en-GB" dirty="0"/>
              <a:t>the need </a:t>
            </a:r>
            <a:r>
              <a:rPr lang="en-GB"/>
              <a:t>to capitalise </a:t>
            </a:r>
            <a:r>
              <a:rPr lang="en-GB" dirty="0"/>
              <a:t>on the opportunities provided by online publication (such as relaxing unnecessary limits … exploring new indicators of significance and impact)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5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596274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790992"/>
            <a:ext cx="4821257" cy="215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556250"/>
            <a:ext cx="4557316" cy="202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committee </a:t>
            </a:r>
          </a:p>
          <a:p>
            <a:pPr defTabSz="412750" hangingPunct="0"/>
            <a:r>
              <a:rPr lang="en-US" sz="1600">
                <a:solidFill>
                  <a:srgbClr val="0070C0"/>
                </a:solidFill>
                <a:sym typeface="Helvetica Neue"/>
              </a:rPr>
              <a:t>members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of DORA principles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throughout </a:t>
            </a:r>
          </a:p>
          <a:p>
            <a:pPr defTabSz="412750" hangingPunct="0"/>
            <a:r>
              <a:rPr lang="en-US" sz="1600">
                <a:solidFill>
                  <a:srgbClr val="0070C0"/>
                </a:solidFill>
                <a:sym typeface="Helvetica Neue"/>
              </a:rPr>
              <a:t>funding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/>
              <a:t>DORA: Funder adoption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09725" y="6486884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5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12717688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33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broad definition of ‘output’ is used, such as datasets, patents and software.*</a:t>
            </a:r>
          </a:p>
          <a:p>
            <a:r>
              <a:rPr lang="en-GB" dirty="0"/>
              <a:t>Special attention is paid to Open Science, which outputs are openly available.</a:t>
            </a:r>
          </a:p>
          <a:p>
            <a:r>
              <a:rPr lang="en-US" dirty="0"/>
              <a:t>New metrics: retweets, online views and downloads, discussions, presence in mass 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*UK REF also assesses research outputs, not just publications.</a:t>
            </a:r>
          </a:p>
        </p:txBody>
      </p:sp>
    </p:spTree>
    <p:extLst>
      <p:ext uri="{BB962C8B-B14F-4D97-AF65-F5344CB8AC3E}">
        <p14:creationId xmlns:p14="http://schemas.microsoft.com/office/powerpoint/2010/main" val="1364462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is </a:t>
            </a:r>
            <a:r>
              <a:rPr lang="pl-PL" dirty="0"/>
              <a:t>easier to </a:t>
            </a:r>
            <a:r>
              <a:rPr lang="pl-PL"/>
              <a:t>be prep</a:t>
            </a:r>
            <a:r>
              <a:rPr lang="en-GB"/>
              <a:t>a</a:t>
            </a:r>
            <a:r>
              <a:rPr lang="pl-PL"/>
              <a:t>red </a:t>
            </a:r>
            <a:r>
              <a:rPr lang="pl-PL" dirty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takes time to make research outputs public</a:t>
            </a:r>
          </a:p>
          <a:p>
            <a:r>
              <a:rPr lang="en-GB" dirty="0"/>
              <a:t>The quality of open outputs is easy to assess</a:t>
            </a:r>
          </a:p>
          <a:p>
            <a:endParaRPr lang="en-GB" dirty="0"/>
          </a:p>
          <a:p>
            <a:r>
              <a:rPr lang="en-GB" dirty="0"/>
              <a:t>Timestamps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6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Why you should do it</a:t>
            </a:r>
          </a:p>
        </p:txBody>
      </p:sp>
    </p:spTree>
    <p:extLst>
      <p:ext uri="{BB962C8B-B14F-4D97-AF65-F5344CB8AC3E}">
        <p14:creationId xmlns:p14="http://schemas.microsoft.com/office/powerpoint/2010/main" val="160281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– lottery winner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4" name="Picture 3" descr="Top 5 Biggest Lottery Wins Ev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1825625"/>
            <a:ext cx="5807363" cy="42277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18666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Lottery winner exercise - 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GB" sz="4000" dirty="0"/>
              <a:t>Good data management</a:t>
            </a:r>
            <a:r>
              <a:rPr lang="pl-PL" sz="4000" dirty="0"/>
              <a:t>:</a:t>
            </a:r>
          </a:p>
          <a:p>
            <a:pPr>
              <a:buFontTx/>
              <a:buChar char="-"/>
            </a:pPr>
            <a:r>
              <a:rPr lang="en-GB" sz="4000" dirty="0"/>
              <a:t>improve</a:t>
            </a:r>
            <a:r>
              <a:rPr lang="pl-PL" sz="4000" dirty="0"/>
              <a:t>s</a:t>
            </a:r>
            <a:r>
              <a:rPr lang="en-GB" sz="4000" dirty="0"/>
              <a:t> productivity</a:t>
            </a:r>
            <a:endParaRPr lang="pl-PL" sz="4000" dirty="0"/>
          </a:p>
          <a:p>
            <a:pPr>
              <a:buFontTx/>
              <a:buChar char="-"/>
            </a:pPr>
            <a:r>
              <a:rPr lang="en-GB" sz="4000" dirty="0"/>
              <a:t>assure</a:t>
            </a:r>
            <a:r>
              <a:rPr lang="pl-PL" sz="4000" dirty="0"/>
              <a:t>s</a:t>
            </a:r>
            <a:r>
              <a:rPr lang="en-GB" sz="4000" dirty="0"/>
              <a:t> safety of your research</a:t>
            </a:r>
            <a:endParaRPr lang="pl-PL" sz="4000" dirty="0"/>
          </a:p>
          <a:p>
            <a:pPr>
              <a:buFontTx/>
              <a:buChar char="-"/>
            </a:pPr>
            <a:r>
              <a:rPr lang="en-GB" sz="4000" dirty="0"/>
              <a:t>speeds up induction</a:t>
            </a:r>
            <a:endParaRPr lang="pl-PL" sz="4000" dirty="0"/>
          </a:p>
          <a:p>
            <a:pPr>
              <a:buFontTx/>
              <a:buChar char="-"/>
            </a:pPr>
            <a:r>
              <a:rPr lang="en-GB" sz="4000" dirty="0"/>
              <a:t>makes it easier to generate public outputs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64240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l-PL" sz="4000" dirty="0"/>
          </a:p>
          <a:p>
            <a:r>
              <a:rPr lang="en-GB" sz="4000" dirty="0"/>
              <a:t>Being FAIR</a:t>
            </a:r>
            <a:endParaRPr lang="pl-PL" sz="4000" dirty="0"/>
          </a:p>
          <a:p>
            <a:r>
              <a:rPr lang="en-GB" sz="4000" dirty="0"/>
              <a:t>Tools for overlords</a:t>
            </a:r>
            <a:endParaRPr lang="pl-PL" sz="4000" dirty="0"/>
          </a:p>
          <a:p>
            <a:r>
              <a:rPr lang="en-GB" sz="4000" dirty="0"/>
              <a:t>Public repositories</a:t>
            </a:r>
            <a:endParaRPr lang="pl-PL" sz="4000" dirty="0"/>
          </a:p>
          <a:p>
            <a:r>
              <a:rPr lang="en-GB" sz="4000" dirty="0"/>
              <a:t>It is all about planning</a:t>
            </a:r>
          </a:p>
          <a:p>
            <a:r>
              <a:rPr lang="pl-PL" sz="4000"/>
              <a:t>Practical adoption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0054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en-GB" dirty="0"/>
              <a:t>Credits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84345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[1] Gema Bueno de la Fuente, “What is Open Science? Introduction”, </a:t>
            </a:r>
            <a:r>
              <a:rPr lang="pl-PL" sz="1400" dirty="0">
                <a:hlinkClick r:id="rId2"/>
              </a:rPr>
              <a:t>https://www.fosteropenscience.eu/content/what-open-science-introduction</a:t>
            </a:r>
            <a:r>
              <a:rPr lang="en-GB" sz="1400" dirty="0"/>
              <a:t> </a:t>
            </a:r>
            <a:endParaRPr lang="pl-PL" sz="1400" dirty="0"/>
          </a:p>
          <a:p>
            <a:r>
              <a:rPr lang="pl-PL" sz="1400" dirty="0"/>
              <a:t>[2] </a:t>
            </a:r>
            <a:r>
              <a:rPr lang="en-GB" sz="1400" dirty="0"/>
              <a:t>Photo</a:t>
            </a:r>
            <a:r>
              <a:rPr lang="pl-PL" sz="1400" dirty="0"/>
              <a:t>s Unsplash</a:t>
            </a:r>
            <a:r>
              <a:rPr lang="en-GB" sz="1400" dirty="0"/>
              <a:t> by</a:t>
            </a:r>
            <a:r>
              <a:rPr lang="pl-PL" sz="1400" dirty="0"/>
              <a:t>:</a:t>
            </a:r>
            <a:r>
              <a:rPr lang="en-GB" sz="1400" dirty="0"/>
              <a:t> </a:t>
            </a:r>
            <a:br>
              <a:rPr lang="pl-PL" sz="1400" dirty="0"/>
            </a:br>
            <a:r>
              <a:rPr lang="en-GB" sz="1400" dirty="0"/>
              <a:t>Evangeline Shaw </a:t>
            </a:r>
            <a:r>
              <a:rPr lang="pl-PL" sz="1400" dirty="0">
                <a:hlinkClick r:id="rId3"/>
              </a:rPr>
              <a:t>https://unsplash.com/photos/nwLTVwb7DbU</a:t>
            </a:r>
            <a:br>
              <a:rPr lang="pl-PL" sz="1400" dirty="0"/>
            </a:br>
            <a:r>
              <a:rPr lang="en-GB" sz="1400" dirty="0"/>
              <a:t>Alexei </a:t>
            </a:r>
            <a:r>
              <a:rPr lang="en-GB" sz="1400" dirty="0" err="1"/>
              <a:t>Scutar</a:t>
            </a:r>
            <a:r>
              <a:rPr lang="pl-PL" sz="1400" dirty="0"/>
              <a:t> </a:t>
            </a:r>
            <a:r>
              <a:rPr lang="pl-PL" sz="1400" dirty="0">
                <a:hlinkClick r:id="rId4"/>
              </a:rPr>
              <a:t>https://unsplash.com/photos/5Zg64OwXJg8</a:t>
            </a:r>
            <a:br>
              <a:rPr lang="pl-PL" sz="1400" dirty="0"/>
            </a:br>
            <a:r>
              <a:rPr lang="en-GB" sz="1400" dirty="0"/>
              <a:t>Markus </a:t>
            </a:r>
            <a:r>
              <a:rPr lang="en-GB" sz="1400" dirty="0" err="1"/>
              <a:t>Spiske</a:t>
            </a:r>
            <a:r>
              <a:rPr lang="pl-PL" sz="1400" dirty="0"/>
              <a:t> </a:t>
            </a:r>
            <a:r>
              <a:rPr lang="pl-PL" sz="1400" dirty="0">
                <a:hlinkClick r:id="rId5"/>
              </a:rPr>
              <a:t>https://unsplash.com/photos/7PMGUqYQpYc</a:t>
            </a:r>
            <a:endParaRPr lang="pl-PL" sz="1400" dirty="0"/>
          </a:p>
          <a:p>
            <a:r>
              <a:rPr lang="pl-PL" sz="1400" dirty="0"/>
              <a:t>[3] Photo Jonathunder, Medal: Erik Lindberg (1873-1966) - NobelPrize.JPG, PD-US, </a:t>
            </a:r>
            <a:r>
              <a:rPr lang="pl-PL" sz="1400" dirty="0">
                <a:hlinkClick r:id="rId6"/>
              </a:rPr>
              <a:t>https://en.wikipedia.org/w/index.php?curid=58432969</a:t>
            </a:r>
            <a:endParaRPr lang="pl-PL" sz="1400" dirty="0"/>
          </a:p>
          <a:p>
            <a:r>
              <a:rPr lang="pl-PL" sz="1400" dirty="0"/>
              <a:t>[4] </a:t>
            </a:r>
            <a:r>
              <a:rPr lang="en-GB" sz="1400" dirty="0"/>
              <a:t>Photo</a:t>
            </a:r>
            <a:r>
              <a:rPr lang="pl-PL" sz="1400" dirty="0"/>
              <a:t> Unsplash</a:t>
            </a:r>
            <a:r>
              <a:rPr lang="en-GB" sz="1400" dirty="0"/>
              <a:t> by</a:t>
            </a:r>
            <a:r>
              <a:rPr lang="pl-PL" sz="1400" dirty="0"/>
              <a:t>: </a:t>
            </a:r>
            <a:r>
              <a:rPr lang="en-GB" sz="1400" dirty="0" err="1"/>
              <a:t>Wyron</a:t>
            </a:r>
            <a:r>
              <a:rPr lang="en-GB" sz="1400" dirty="0"/>
              <a:t> A</a:t>
            </a:r>
            <a:r>
              <a:rPr lang="pl-PL" sz="1400" dirty="0"/>
              <a:t> </a:t>
            </a:r>
            <a:r>
              <a:rPr lang="pl-PL" sz="1400" dirty="0">
                <a:hlinkClick r:id="rId7"/>
              </a:rPr>
              <a:t>https://unsplash.com/photos/6ZR-f5bkrGE</a:t>
            </a:r>
            <a:endParaRPr lang="pl-PL" sz="1400" dirty="0"/>
          </a:p>
          <a:p>
            <a:r>
              <a:rPr lang="pl-PL" sz="1400" dirty="0"/>
              <a:t>[5] DORA </a:t>
            </a:r>
            <a:r>
              <a:rPr lang="pl-PL" sz="1400" dirty="0">
                <a:hlinkClick r:id="rId8"/>
              </a:rPr>
              <a:t>https://sfdora.org/resource/dora-slide-presentations/</a:t>
            </a:r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2000" dirty="0"/>
              <a:t>Funding</a:t>
            </a:r>
          </a:p>
          <a:p>
            <a:pPr marL="0" indent="0">
              <a:buNone/>
            </a:pPr>
            <a:r>
              <a:rPr lang="en-GB" sz="1400" dirty="0"/>
              <a:t>Ed-</a:t>
            </a:r>
            <a:r>
              <a:rPr lang="en-GB" sz="1400" dirty="0" err="1"/>
              <a:t>DaSH</a:t>
            </a:r>
            <a:r>
              <a:rPr lang="en-GB" sz="1400" dirty="0"/>
              <a:t> is a Data Science training programme for Health and Biosciences. This work was supported by UK Research and Innovation [grant number MR/V039075/1].</a:t>
            </a:r>
          </a:p>
          <a:p>
            <a:pPr marL="0" indent="0">
              <a:buNone/>
            </a:pPr>
            <a:r>
              <a:rPr lang="en-GB" sz="1400" dirty="0">
                <a:hlinkClick r:id="rId9"/>
              </a:rPr>
              <a:t>https://edcarp.github.io/Ed-DaSH/</a:t>
            </a:r>
            <a:r>
              <a:rPr lang="en-GB" sz="1400" dirty="0"/>
              <a:t> </a:t>
            </a:r>
            <a:endParaRPr lang="pl-PL" sz="1400" dirty="0"/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23814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research by better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why you should know about Open Science, FAIR and data management </a:t>
            </a:r>
          </a:p>
          <a:p>
            <a:endParaRPr lang="en-GB" sz="3200" dirty="0"/>
          </a:p>
          <a:p>
            <a:r>
              <a:rPr lang="en-GB" sz="3200" dirty="0"/>
              <a:t>how adoption of these practices benefits your group/organization by: </a:t>
            </a:r>
          </a:p>
          <a:p>
            <a:pPr lvl="1"/>
            <a:r>
              <a:rPr lang="en-GB" sz="2800" dirty="0"/>
              <a:t>improving productivity </a:t>
            </a:r>
          </a:p>
          <a:p>
            <a:pPr lvl="1"/>
            <a:r>
              <a:rPr lang="en-GB" sz="2800" dirty="0"/>
              <a:t>speeding up inductions</a:t>
            </a:r>
          </a:p>
          <a:p>
            <a:pPr lvl="1"/>
            <a:r>
              <a:rPr lang="en-GB" sz="2800" dirty="0"/>
              <a:t>helping with your managerial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42923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Who we are and what we do</a:t>
            </a:r>
          </a:p>
        </p:txBody>
      </p:sp>
    </p:spTree>
    <p:extLst>
      <p:ext uri="{BB962C8B-B14F-4D97-AF65-F5344CB8AC3E}">
        <p14:creationId xmlns:p14="http://schemas.microsoft.com/office/powerpoint/2010/main" val="189507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177952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/>
              <a:t>of society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0070C0"/>
                </a:solidFill>
              </a:rPr>
              <a:t>Digital technologies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pl-PL" sz="2400" dirty="0">
                <a:solidFill>
                  <a:srgbClr val="0070C0"/>
                </a:solidFill>
              </a:rPr>
              <a:t>for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>
                <a:solidFill>
                  <a:srgbClr val="0070C0"/>
                </a:solidFill>
              </a:rPr>
              <a:t>diffusing knowledge</a:t>
            </a:r>
            <a:endParaRPr lang="pl-P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298952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largest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9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91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1032</Words>
  <Application>Microsoft Office PowerPoint</Application>
  <PresentationFormat>Widescreen</PresentationFormat>
  <Paragraphs>185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Symbol</vt:lpstr>
      <vt:lpstr>Office Theme</vt:lpstr>
      <vt:lpstr>FAIR for leaders</vt:lpstr>
      <vt:lpstr>PowerPoint Presentation</vt:lpstr>
      <vt:lpstr>Better research by better sharing</vt:lpstr>
      <vt:lpstr>PowerPoint Presentation</vt:lpstr>
      <vt:lpstr>Evolution of Research</vt:lpstr>
      <vt:lpstr>Open Science</vt:lpstr>
      <vt:lpstr>Open Science</vt:lpstr>
      <vt:lpstr>Success story – Open Access</vt:lpstr>
      <vt:lpstr>Outcomes of Openness</vt:lpstr>
      <vt:lpstr>Outcomes of Openness</vt:lpstr>
      <vt:lpstr>Motivation</vt:lpstr>
      <vt:lpstr>Motivation</vt:lpstr>
      <vt:lpstr>Why we are not doing Open Science / Data Sharing</vt:lpstr>
      <vt:lpstr>Why we are not doing Open Science / Data Sharing</vt:lpstr>
      <vt:lpstr>Sharing as part of the workflow</vt:lpstr>
      <vt:lpstr>Sharing as part of the workflow</vt:lpstr>
      <vt:lpstr>PowerPoint Presentation</vt:lpstr>
      <vt:lpstr>Power figures</vt:lpstr>
      <vt:lpstr>Responsible for your minions</vt:lpstr>
      <vt:lpstr>DORA</vt:lpstr>
      <vt:lpstr>PowerPoint Presentation</vt:lpstr>
      <vt:lpstr>Narrative CV</vt:lpstr>
      <vt:lpstr>Narrative CV</vt:lpstr>
      <vt:lpstr>It is easier to be prepared than to fake it</vt:lpstr>
      <vt:lpstr>PowerPoint Presentation</vt:lpstr>
      <vt:lpstr>Exercise – lottery winner</vt:lpstr>
      <vt:lpstr>Lottery winner exercise - conclusions</vt:lpstr>
      <vt:lpstr>Agenda</vt:lpstr>
      <vt:lpstr>Credits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(bio) practice</dc:title>
  <dc:creator>ZIELINSKI Tomasz</dc:creator>
  <cp:lastModifiedBy>Tomasz Zielinski</cp:lastModifiedBy>
  <cp:revision>44</cp:revision>
  <dcterms:created xsi:type="dcterms:W3CDTF">2021-05-26T00:05:55Z</dcterms:created>
  <dcterms:modified xsi:type="dcterms:W3CDTF">2024-01-15T22:01:30Z</dcterms:modified>
</cp:coreProperties>
</file>